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22B63E-531C-4BCC-8D72-A74F3795D25D}" type="datetime1">
              <a:rPr lang="en-US"/>
              <a:pPr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B51DE-2EF2-4156-B44A-D892823031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58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995FCBD-199A-40AC-93F4-8AEF06E102A5}" type="datetime1">
              <a:rPr lang="en-US"/>
              <a:pPr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5D54B-6F9C-4419-B336-59F9903A96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794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8DF1FC-1417-4963-9DBF-5E20FBEA78EC}" type="datetime1">
              <a:rPr lang="en-US"/>
              <a:pPr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F5A9E-B996-40CA-B7FC-979D7FA42C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25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39CBA1-3A5E-4408-9F77-D74C81D50C00}" type="datetime1">
              <a:rPr lang="en-US"/>
              <a:pPr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0C5EA-ED26-49D3-AC07-EB844FEC27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47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83EB30-BAE6-4E64-BDD0-149C8CDCFFF7}" type="datetime1">
              <a:rPr lang="en-US"/>
              <a:pPr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B50B17-EFB6-4E95-8CD7-8A80A020708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82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F731A1-08EC-4B6D-973E-0677BD8691DA}" type="datetime1">
              <a:rPr lang="en-US"/>
              <a:pPr/>
              <a:t>6/18/2020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68E6DE-8E6A-4AD3-8714-D8C3E3D224A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547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E48601-A748-40DA-8A67-5BD396471CF0}" type="datetime1">
              <a:rPr lang="en-US"/>
              <a:pPr/>
              <a:t>6/18/2020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5EEDCF-2EC8-475E-ADA3-31FF6F9E204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72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9D5794-F8E0-4DA1-88B1-A505A95E5672}" type="datetime1">
              <a:rPr lang="en-US"/>
              <a:pPr/>
              <a:t>6/18/2020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062540-9DF9-45B3-B06A-7D53518DC2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989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FAAFEB4-FBF5-4D03-8865-F801B524D8C6}" type="datetime1">
              <a:rPr lang="en-US"/>
              <a:pPr/>
              <a:t>6/18/2020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AB406-FE5C-446C-91C7-917ED2F937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915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30A77B8-1960-4119-AE08-EAC2E904C202}" type="datetime1">
              <a:rPr lang="en-US"/>
              <a:pPr/>
              <a:t>6/18/2020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3CC094-055F-4793-9D91-FCB43CA730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82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F292441-7DE8-4CBC-BEC0-CBC018273892}" type="datetime1">
              <a:rPr lang="en-US"/>
              <a:pPr/>
              <a:t>6/18/2020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4B8DA-E8BE-4B59-AB20-C2C54A956F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330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DC0B43C5-D0E4-4D6D-9C77-0B38064BC2E0}" type="datetime1">
              <a:rPr lang="en-US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6/18/2020</a:t>
            </a:fld>
            <a:endParaRPr lang="en-US">
              <a:ea typeface="ＭＳ Ｐゴシック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defTabSz="457200"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fld id="{E90EF925-225D-4CE1-A3E2-D40C9382A06E}" type="slidenum">
              <a:rPr lang="en-US">
                <a:ea typeface="ＭＳ Ｐゴシック" pitchFamily="34" charset="-128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5323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0" y="-690"/>
            <a:ext cx="736600" cy="7135813"/>
          </a:xfrm>
          <a:prstGeom prst="rect">
            <a:avLst/>
          </a:prstGeom>
          <a:gradFill rotWithShape="1">
            <a:gsLst>
              <a:gs pos="0">
                <a:srgbClr val="96AD3C"/>
              </a:gs>
              <a:gs pos="47000">
                <a:srgbClr val="3A5B2B"/>
              </a:gs>
              <a:gs pos="100000">
                <a:srgbClr val="1D2E16"/>
              </a:gs>
            </a:gsLst>
            <a:lin ang="5400000"/>
          </a:gra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white"/>
              </a:solidFill>
              <a:ea typeface="ＭＳ Ｐゴシック" pitchFamily="34" charset="-128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674688" y="-227011"/>
            <a:ext cx="87312" cy="7377113"/>
          </a:xfrm>
          <a:prstGeom prst="rect">
            <a:avLst/>
          </a:prstGeom>
          <a:gradFill rotWithShape="1">
            <a:gsLst>
              <a:gs pos="0">
                <a:srgbClr val="26140D"/>
              </a:gs>
              <a:gs pos="27000">
                <a:srgbClr val="7D6A3E"/>
              </a:gs>
              <a:gs pos="48000">
                <a:srgbClr val="AD8B2F"/>
              </a:gs>
              <a:gs pos="81000">
                <a:srgbClr val="DABF76"/>
              </a:gs>
              <a:gs pos="87000">
                <a:srgbClr val="AD8B2F"/>
              </a:gs>
              <a:gs pos="100000">
                <a:srgbClr val="26140D"/>
              </a:gs>
            </a:gsLst>
            <a:lin ang="0"/>
          </a:gra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prstClr val="white"/>
              </a:solidFill>
              <a:ea typeface="ＭＳ Ｐゴシック" pitchFamily="34" charset="-128"/>
            </a:endParaRPr>
          </a:p>
        </p:txBody>
      </p:sp>
      <p:pic>
        <p:nvPicPr>
          <p:cNvPr id="19461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72072" y="1002871"/>
            <a:ext cx="8864600" cy="6243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920752" y="185738"/>
            <a:ext cx="8045450" cy="6771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s-ES" sz="3800" b="1">
                <a:solidFill>
                  <a:srgbClr val="AD8B2F">
                    <a:lumMod val="60000"/>
                    <a:lumOff val="40000"/>
                  </a:srgbClr>
                </a:solidFill>
                <a:ea typeface="ＭＳ Ｐゴシック" pitchFamily="34" charset="-128"/>
              </a:rPr>
              <a:t>Pelar la cebolla de la cosmovisión</a:t>
            </a:r>
            <a:endParaRPr lang="es-ES" sz="3800" b="1">
              <a:solidFill>
                <a:srgbClr val="AD8B2F">
                  <a:lumMod val="60000"/>
                  <a:lumOff val="40000"/>
                </a:srgbClr>
              </a:solidFill>
              <a:ea typeface="ＭＳ Ｐゴシック" pitchFamily="34" charset="-128"/>
            </a:endParaRPr>
          </a:p>
        </p:txBody>
      </p:sp>
      <p:grpSp>
        <p:nvGrpSpPr>
          <p:cNvPr id="2" name="Group 47"/>
          <p:cNvGrpSpPr>
            <a:grpSpLocks/>
          </p:cNvGrpSpPr>
          <p:nvPr/>
        </p:nvGrpSpPr>
        <p:grpSpPr bwMode="auto">
          <a:xfrm>
            <a:off x="6489702" y="1076329"/>
            <a:ext cx="2224933" cy="646331"/>
            <a:chOff x="6489700" y="1076325"/>
            <a:chExt cx="2224933" cy="646331"/>
          </a:xfrm>
        </p:grpSpPr>
        <p:sp>
          <p:nvSpPr>
            <p:cNvPr id="19498" name="TextBox 9"/>
            <p:cNvSpPr txBox="1">
              <a:spLocks noChangeArrowheads="1"/>
            </p:cNvSpPr>
            <p:nvPr/>
          </p:nvSpPr>
          <p:spPr bwMode="auto">
            <a:xfrm>
              <a:off x="6703836" y="1076325"/>
              <a:ext cx="201079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ES" sz="1800" b="1" dirty="0" smtClean="0">
                  <a:solidFill>
                    <a:srgbClr val="1F497D"/>
                  </a:solidFill>
                </a:rPr>
                <a:t>Conversaciones de entrada</a:t>
              </a:r>
              <a:endParaRPr lang="es-ES" sz="1800" b="1" dirty="0">
                <a:solidFill>
                  <a:srgbClr val="1F497D"/>
                </a:solidFill>
              </a:endParaRPr>
            </a:p>
          </p:txBody>
        </p:sp>
        <p:sp>
          <p:nvSpPr>
            <p:cNvPr id="11" name="Pentagon 10"/>
            <p:cNvSpPr>
              <a:spLocks noChangeArrowheads="1"/>
            </p:cNvSpPr>
            <p:nvPr/>
          </p:nvSpPr>
          <p:spPr bwMode="auto">
            <a:xfrm rot="10800000">
              <a:off x="6489700" y="1308100"/>
              <a:ext cx="317500" cy="171450"/>
            </a:xfrm>
            <a:prstGeom prst="homePlate">
              <a:avLst>
                <a:gd name="adj" fmla="val 50000"/>
              </a:avLst>
            </a:prstGeom>
            <a:solidFill>
              <a:schemeClr val="tx2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457200">
                <a:defRPr/>
              </a:pPr>
              <a:endParaRPr lang="es-ES">
                <a:solidFill>
                  <a:prstClr val="white"/>
                </a:solidFill>
                <a:ea typeface="ＭＳ Ｐゴシック" pitchFamily="34" charset="-128"/>
              </a:endParaRPr>
            </a:p>
          </p:txBody>
        </p:sp>
      </p:grpSp>
      <p:grpSp>
        <p:nvGrpSpPr>
          <p:cNvPr id="3" name="Group 49"/>
          <p:cNvGrpSpPr>
            <a:grpSpLocks/>
          </p:cNvGrpSpPr>
          <p:nvPr/>
        </p:nvGrpSpPr>
        <p:grpSpPr bwMode="auto">
          <a:xfrm>
            <a:off x="6489702" y="4305304"/>
            <a:ext cx="2224933" cy="646331"/>
            <a:chOff x="6489700" y="4305300"/>
            <a:chExt cx="2224933" cy="646331"/>
          </a:xfrm>
        </p:grpSpPr>
        <p:sp>
          <p:nvSpPr>
            <p:cNvPr id="12" name="TextBox 11"/>
            <p:cNvSpPr txBox="1"/>
            <p:nvPr/>
          </p:nvSpPr>
          <p:spPr>
            <a:xfrm>
              <a:off x="6703836" y="4305300"/>
              <a:ext cx="2010797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457200">
                <a:defRPr/>
              </a:pPr>
              <a:r>
                <a:rPr lang="es-ES" b="1" dirty="0">
                  <a:solidFill>
                    <a:srgbClr val="7D6A3E"/>
                  </a:solidFill>
                  <a:ea typeface="ＭＳ Ｐゴシック" pitchFamily="34" charset="-128"/>
                </a:rPr>
                <a:t>Conversaciones de conversión</a:t>
              </a:r>
              <a:endParaRPr lang="es-ES" b="1" dirty="0">
                <a:solidFill>
                  <a:srgbClr val="7D6A3E"/>
                </a:solidFill>
                <a:ea typeface="ＭＳ Ｐゴシック" pitchFamily="34" charset="-128"/>
              </a:endParaRPr>
            </a:p>
          </p:txBody>
        </p:sp>
        <p:sp>
          <p:nvSpPr>
            <p:cNvPr id="13" name="Pentagon 12"/>
            <p:cNvSpPr>
              <a:spLocks noChangeArrowheads="1"/>
            </p:cNvSpPr>
            <p:nvPr/>
          </p:nvSpPr>
          <p:spPr bwMode="auto">
            <a:xfrm rot="10800000">
              <a:off x="6489700" y="4537075"/>
              <a:ext cx="317500" cy="171450"/>
            </a:xfrm>
            <a:prstGeom prst="homePlate">
              <a:avLst>
                <a:gd name="adj" fmla="val 50000"/>
              </a:avLst>
            </a:prstGeom>
            <a:solidFill>
              <a:srgbClr val="7D6A3E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defTabSz="457200">
                <a:defRPr/>
              </a:pPr>
              <a:endParaRPr lang="es-ES">
                <a:solidFill>
                  <a:prstClr val="white"/>
                </a:solidFill>
                <a:ea typeface="ＭＳ Ｐゴシック" pitchFamily="34" charset="-128"/>
              </a:endParaRPr>
            </a:p>
          </p:txBody>
        </p:sp>
      </p:grpSp>
      <p:grpSp>
        <p:nvGrpSpPr>
          <p:cNvPr id="4" name="Group 48"/>
          <p:cNvGrpSpPr>
            <a:grpSpLocks/>
          </p:cNvGrpSpPr>
          <p:nvPr/>
        </p:nvGrpSpPr>
        <p:grpSpPr bwMode="auto">
          <a:xfrm>
            <a:off x="6483350" y="2076450"/>
            <a:ext cx="2228850" cy="1809750"/>
            <a:chOff x="6483350" y="2076450"/>
            <a:chExt cx="2228850" cy="1809750"/>
          </a:xfrm>
        </p:grpSpPr>
        <p:sp>
          <p:nvSpPr>
            <p:cNvPr id="18" name="TextBox 17"/>
            <p:cNvSpPr txBox="1"/>
            <p:nvPr/>
          </p:nvSpPr>
          <p:spPr>
            <a:xfrm>
              <a:off x="6807200" y="2641600"/>
              <a:ext cx="1905000" cy="646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ES" sz="1800" b="1" smtClean="0">
                  <a:solidFill>
                    <a:srgbClr val="3A5B2B"/>
                  </a:solidFill>
                </a:rPr>
                <a:t>Preguntas de investigación</a:t>
              </a:r>
              <a:endParaRPr lang="es-ES" sz="1800" b="1">
                <a:solidFill>
                  <a:srgbClr val="3A5B2B"/>
                </a:solidFill>
              </a:endParaRPr>
            </a:p>
          </p:txBody>
        </p:sp>
        <p:grpSp>
          <p:nvGrpSpPr>
            <p:cNvPr id="19491" name="Group 46"/>
            <p:cNvGrpSpPr>
              <a:grpSpLocks/>
            </p:cNvGrpSpPr>
            <p:nvPr/>
          </p:nvGrpSpPr>
          <p:grpSpPr bwMode="auto">
            <a:xfrm>
              <a:off x="6483350" y="2076450"/>
              <a:ext cx="323850" cy="1809750"/>
              <a:chOff x="6483350" y="2076450"/>
              <a:chExt cx="323850" cy="1809750"/>
            </a:xfrm>
          </p:grpSpPr>
          <p:cxnSp>
            <p:nvCxnSpPr>
              <p:cNvPr id="25" name="Straight Connector 24"/>
              <p:cNvCxnSpPr>
                <a:cxnSpLocks noChangeShapeType="1"/>
              </p:cNvCxnSpPr>
              <p:nvPr/>
            </p:nvCxnSpPr>
            <p:spPr bwMode="auto">
              <a:xfrm rot="5400000">
                <a:off x="5890419" y="2980531"/>
                <a:ext cx="1809750" cy="1588"/>
              </a:xfrm>
              <a:prstGeom prst="line">
                <a:avLst/>
              </a:prstGeom>
              <a:noFill/>
              <a:ln w="41275">
                <a:solidFill>
                  <a:srgbClr val="3A5B2B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9" name="Pentagon 18"/>
              <p:cNvSpPr>
                <a:spLocks noChangeArrowheads="1"/>
              </p:cNvSpPr>
              <p:nvPr/>
            </p:nvSpPr>
            <p:spPr bwMode="auto">
              <a:xfrm rot="10800000">
                <a:off x="6489700" y="2873375"/>
                <a:ext cx="317500" cy="171450"/>
              </a:xfrm>
              <a:prstGeom prst="homePlate">
                <a:avLst>
                  <a:gd name="adj" fmla="val 50000"/>
                </a:avLst>
              </a:prstGeom>
              <a:solidFill>
                <a:srgbClr val="3A5B2B"/>
              </a:solidFill>
              <a:ln>
                <a:noFill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s-ES">
                  <a:solidFill>
                    <a:prstClr val="white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0" name="Pentagon 19"/>
              <p:cNvSpPr>
                <a:spLocks noChangeArrowheads="1"/>
              </p:cNvSpPr>
              <p:nvPr/>
            </p:nvSpPr>
            <p:spPr bwMode="auto">
              <a:xfrm rot="10800000">
                <a:off x="6483350" y="3713163"/>
                <a:ext cx="317500" cy="173037"/>
              </a:xfrm>
              <a:prstGeom prst="homePlate">
                <a:avLst>
                  <a:gd name="adj" fmla="val 50000"/>
                </a:avLst>
              </a:prstGeom>
              <a:solidFill>
                <a:srgbClr val="3A5B2B"/>
              </a:solidFill>
              <a:ln>
                <a:noFill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s-ES">
                  <a:solidFill>
                    <a:prstClr val="white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1" name="Pentagon 20"/>
              <p:cNvSpPr>
                <a:spLocks noChangeArrowheads="1"/>
              </p:cNvSpPr>
              <p:nvPr/>
            </p:nvSpPr>
            <p:spPr bwMode="auto">
              <a:xfrm rot="10800000">
                <a:off x="6489700" y="2076450"/>
                <a:ext cx="317500" cy="171450"/>
              </a:xfrm>
              <a:prstGeom prst="homePlate">
                <a:avLst>
                  <a:gd name="adj" fmla="val 50000"/>
                </a:avLst>
              </a:prstGeom>
              <a:solidFill>
                <a:srgbClr val="3A5B2B"/>
              </a:solidFill>
              <a:ln>
                <a:noFill/>
              </a:ln>
              <a:effectLst>
                <a:outerShdw blurRad="40000" dist="23000" dir="5400000" rotWithShape="0">
                  <a:srgbClr val="808080">
                    <a:alpha val="34999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 defTabSz="457200">
                  <a:defRPr/>
                </a:pPr>
                <a:endParaRPr lang="es-ES">
                  <a:solidFill>
                    <a:prstClr val="white"/>
                  </a:solidFill>
                  <a:ea typeface="ＭＳ Ｐゴシック" pitchFamily="34" charset="-128"/>
                </a:endParaRPr>
              </a:p>
            </p:txBody>
          </p:sp>
        </p:grpSp>
      </p:grpSp>
      <p:sp>
        <p:nvSpPr>
          <p:cNvPr id="19466" name="TextBox 28"/>
          <p:cNvSpPr txBox="1">
            <a:spLocks noChangeArrowheads="1"/>
          </p:cNvSpPr>
          <p:nvPr/>
        </p:nvSpPr>
        <p:spPr bwMode="auto">
          <a:xfrm>
            <a:off x="4621213" y="4498979"/>
            <a:ext cx="3337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400" b="1" smtClean="0">
                <a:solidFill>
                  <a:prstClr val="white"/>
                </a:solidFill>
              </a:rPr>
              <a:t>1.</a:t>
            </a:r>
            <a:endParaRPr lang="es-ES" sz="1400" b="1">
              <a:solidFill>
                <a:prstClr val="white"/>
              </a:solidFill>
            </a:endParaRPr>
          </a:p>
        </p:txBody>
      </p:sp>
      <p:sp>
        <p:nvSpPr>
          <p:cNvPr id="19467" name="TextBox 29"/>
          <p:cNvSpPr txBox="1">
            <a:spLocks noChangeArrowheads="1"/>
          </p:cNvSpPr>
          <p:nvPr/>
        </p:nvSpPr>
        <p:spPr bwMode="auto">
          <a:xfrm>
            <a:off x="4375150" y="3687767"/>
            <a:ext cx="3337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400" b="1" smtClean="0">
                <a:solidFill>
                  <a:prstClr val="white"/>
                </a:solidFill>
              </a:rPr>
              <a:t>2.</a:t>
            </a:r>
            <a:endParaRPr lang="es-ES" sz="1400" b="1">
              <a:solidFill>
                <a:prstClr val="white"/>
              </a:solidFill>
            </a:endParaRPr>
          </a:p>
        </p:txBody>
      </p:sp>
      <p:sp>
        <p:nvSpPr>
          <p:cNvPr id="19468" name="TextBox 30"/>
          <p:cNvSpPr txBox="1">
            <a:spLocks noChangeArrowheads="1"/>
          </p:cNvSpPr>
          <p:nvPr/>
        </p:nvSpPr>
        <p:spPr bwMode="auto">
          <a:xfrm>
            <a:off x="3938588" y="2873379"/>
            <a:ext cx="3337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400" b="1" smtClean="0">
                <a:solidFill>
                  <a:prstClr val="white"/>
                </a:solidFill>
              </a:rPr>
              <a:t>3.</a:t>
            </a:r>
            <a:endParaRPr lang="es-ES" sz="1400" b="1">
              <a:solidFill>
                <a:prstClr val="white"/>
              </a:solidFill>
            </a:endParaRPr>
          </a:p>
        </p:txBody>
      </p:sp>
      <p:sp>
        <p:nvSpPr>
          <p:cNvPr id="19469" name="TextBox 31"/>
          <p:cNvSpPr txBox="1">
            <a:spLocks noChangeArrowheads="1"/>
          </p:cNvSpPr>
          <p:nvPr/>
        </p:nvSpPr>
        <p:spPr bwMode="auto">
          <a:xfrm>
            <a:off x="3284538" y="2025654"/>
            <a:ext cx="3337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400" b="1" smtClean="0">
                <a:solidFill>
                  <a:prstClr val="white"/>
                </a:solidFill>
              </a:rPr>
              <a:t>4.</a:t>
            </a:r>
            <a:endParaRPr lang="es-ES" sz="1400" b="1">
              <a:solidFill>
                <a:prstClr val="white"/>
              </a:solidFill>
            </a:endParaRPr>
          </a:p>
        </p:txBody>
      </p:sp>
      <p:sp>
        <p:nvSpPr>
          <p:cNvPr id="19470" name="TextBox 32"/>
          <p:cNvSpPr txBox="1">
            <a:spLocks noChangeArrowheads="1"/>
          </p:cNvSpPr>
          <p:nvPr/>
        </p:nvSpPr>
        <p:spPr bwMode="auto">
          <a:xfrm>
            <a:off x="2398714" y="1325567"/>
            <a:ext cx="33374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400" b="1" smtClean="0">
                <a:solidFill>
                  <a:prstClr val="white"/>
                </a:solidFill>
              </a:rPr>
              <a:t>5.</a:t>
            </a:r>
            <a:endParaRPr lang="es-ES" sz="1400" b="1">
              <a:solidFill>
                <a:prstClr val="white"/>
              </a:solidFill>
            </a:endParaRPr>
          </a:p>
        </p:txBody>
      </p: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4633012" y="4826008"/>
            <a:ext cx="2120900" cy="847457"/>
            <a:chOff x="4633010" y="4826000"/>
            <a:chExt cx="2120900" cy="517997"/>
          </a:xfrm>
        </p:grpSpPr>
        <p:sp>
          <p:nvSpPr>
            <p:cNvPr id="19488" name="Text Box 78"/>
            <p:cNvSpPr txBox="1">
              <a:spLocks noChangeArrowheads="1"/>
            </p:cNvSpPr>
            <p:nvPr/>
          </p:nvSpPr>
          <p:spPr bwMode="auto">
            <a:xfrm>
              <a:off x="4633010" y="4826000"/>
              <a:ext cx="2120900" cy="2821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es-ES" sz="1200" dirty="0" smtClean="0">
                  <a:solidFill>
                    <a:prstClr val="black"/>
                  </a:solidFill>
                </a:rPr>
                <a:t>Influenciado inicialmente por la cultura </a:t>
              </a:r>
              <a:endParaRPr lang="es-ES" sz="1200" dirty="0">
                <a:solidFill>
                  <a:srgbClr val="993300"/>
                </a:solidFill>
              </a:endParaRPr>
            </a:p>
          </p:txBody>
        </p:sp>
        <p:sp>
          <p:nvSpPr>
            <p:cNvPr id="19489" name="Text Box 79"/>
            <p:cNvSpPr txBox="1">
              <a:spLocks noChangeArrowheads="1"/>
            </p:cNvSpPr>
            <p:nvPr/>
          </p:nvSpPr>
          <p:spPr bwMode="auto">
            <a:xfrm>
              <a:off x="4633083" y="5082504"/>
              <a:ext cx="1879600" cy="2614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defTabSz="457200" eaLnBrk="1" fontAlgn="base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FontTx/>
                <a:buChar char="•"/>
              </a:pPr>
              <a:r>
                <a:rPr lang="es-ES" sz="1200" dirty="0" smtClean="0">
                  <a:solidFill>
                    <a:prstClr val="black"/>
                  </a:solidFill>
                </a:rPr>
                <a:t>Cambiando por una crisis o la confrontación</a:t>
              </a:r>
              <a:endParaRPr lang="es-ES" sz="1200" dirty="0">
                <a:solidFill>
                  <a:srgbClr val="993300"/>
                </a:solidFill>
              </a:endParaRPr>
            </a:p>
          </p:txBody>
        </p:sp>
      </p:grp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3569386" y="1749324"/>
            <a:ext cx="2031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800" b="1" dirty="0" smtClean="0">
                <a:solidFill>
                  <a:prstClr val="black"/>
                </a:solidFill>
              </a:rPr>
              <a:t>Los patrones de 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800" b="1" dirty="0" smtClean="0">
                <a:solidFill>
                  <a:prstClr val="black"/>
                </a:solidFill>
              </a:rPr>
              <a:t>comportamiento</a:t>
            </a:r>
            <a:endParaRPr lang="es-ES" sz="1800" b="1" dirty="0">
              <a:solidFill>
                <a:prstClr val="black"/>
              </a:solidFill>
            </a:endParaRP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4219576" y="2515474"/>
            <a:ext cx="190308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800" b="1" dirty="0" smtClean="0">
                <a:solidFill>
                  <a:prstClr val="black"/>
                </a:solidFill>
              </a:rPr>
              <a:t>Las decisiones 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800" b="1" dirty="0" smtClean="0">
                <a:solidFill>
                  <a:prstClr val="black"/>
                </a:solidFill>
              </a:rPr>
              <a:t>personales</a:t>
            </a:r>
            <a:endParaRPr lang="es-ES" sz="1800" b="1" dirty="0">
              <a:solidFill>
                <a:prstClr val="black"/>
              </a:solidFill>
            </a:endParaRPr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4621213" y="3352804"/>
            <a:ext cx="17208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800" b="1" dirty="0" smtClean="0">
                <a:solidFill>
                  <a:prstClr val="black"/>
                </a:solidFill>
              </a:rPr>
              <a:t>Los valores internos</a:t>
            </a:r>
            <a:endParaRPr lang="es-ES" sz="1800" b="1" dirty="0">
              <a:solidFill>
                <a:prstClr val="black"/>
              </a:solidFill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2668590" y="1008864"/>
            <a:ext cx="293212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800" b="1" dirty="0" smtClean="0">
                <a:solidFill>
                  <a:prstClr val="black"/>
                </a:solidFill>
              </a:rPr>
              <a:t>Experiencias humanas que tenemos en común</a:t>
            </a:r>
            <a:endParaRPr lang="es-ES" sz="1800" b="1" dirty="0">
              <a:solidFill>
                <a:prstClr val="black"/>
              </a:solidFill>
            </a:endParaRPr>
          </a:p>
        </p:txBody>
      </p:sp>
      <p:sp>
        <p:nvSpPr>
          <p:cNvPr id="45" name="Text Box 67"/>
          <p:cNvSpPr txBox="1">
            <a:spLocks noChangeArrowheads="1"/>
          </p:cNvSpPr>
          <p:nvPr/>
        </p:nvSpPr>
        <p:spPr bwMode="auto">
          <a:xfrm>
            <a:off x="4802407" y="4195912"/>
            <a:ext cx="181331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800" b="1" dirty="0" smtClean="0">
                <a:solidFill>
                  <a:prstClr val="black"/>
                </a:solidFill>
              </a:rPr>
              <a:t>Las creencias 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800" b="1" dirty="0" smtClean="0">
                <a:solidFill>
                  <a:prstClr val="black"/>
                </a:solidFill>
              </a:rPr>
              <a:t>fundamentales</a:t>
            </a:r>
            <a:endParaRPr lang="es-ES" sz="1800" b="1" dirty="0">
              <a:solidFill>
                <a:prstClr val="black"/>
              </a:solidFill>
            </a:endParaRPr>
          </a:p>
        </p:txBody>
      </p:sp>
      <p:sp>
        <p:nvSpPr>
          <p:cNvPr id="19477" name="TextBox 45"/>
          <p:cNvSpPr txBox="1">
            <a:spLocks noChangeArrowheads="1"/>
          </p:cNvSpPr>
          <p:nvPr/>
        </p:nvSpPr>
        <p:spPr bwMode="auto">
          <a:xfrm>
            <a:off x="1104604" y="3071228"/>
            <a:ext cx="73244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dirty="0" smtClean="0">
                <a:solidFill>
                  <a:prstClr val="black"/>
                </a:solidFill>
              </a:rPr>
              <a:t>Trabajo</a:t>
            </a:r>
            <a:endParaRPr lang="es-ES" sz="1200" b="1" dirty="0">
              <a:solidFill>
                <a:prstClr val="black"/>
              </a:solidFill>
            </a:endParaRPr>
          </a:p>
        </p:txBody>
      </p:sp>
      <p:sp>
        <p:nvSpPr>
          <p:cNvPr id="19478" name="TextBox 46"/>
          <p:cNvSpPr txBox="1">
            <a:spLocks noChangeArrowheads="1"/>
          </p:cNvSpPr>
          <p:nvPr/>
        </p:nvSpPr>
        <p:spPr bwMode="auto">
          <a:xfrm>
            <a:off x="1193802" y="3419479"/>
            <a:ext cx="60465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smtClean="0">
                <a:solidFill>
                  <a:prstClr val="black"/>
                </a:solidFill>
              </a:rPr>
              <a:t>Salud</a:t>
            </a:r>
            <a:endParaRPr lang="es-ES" sz="1200" b="1">
              <a:solidFill>
                <a:prstClr val="black"/>
              </a:solidFill>
            </a:endParaRPr>
          </a:p>
        </p:txBody>
      </p:sp>
      <p:sp>
        <p:nvSpPr>
          <p:cNvPr id="19479" name="TextBox 47"/>
          <p:cNvSpPr txBox="1">
            <a:spLocks noChangeArrowheads="1"/>
          </p:cNvSpPr>
          <p:nvPr/>
        </p:nvSpPr>
        <p:spPr bwMode="auto">
          <a:xfrm>
            <a:off x="1196977" y="3695701"/>
            <a:ext cx="62594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smtClean="0">
                <a:solidFill>
                  <a:prstClr val="black"/>
                </a:solidFill>
              </a:rPr>
              <a:t>Viajes</a:t>
            </a:r>
            <a:endParaRPr lang="es-ES" sz="1200" b="1">
              <a:solidFill>
                <a:prstClr val="black"/>
              </a:solidFill>
            </a:endParaRPr>
          </a:p>
        </p:txBody>
      </p:sp>
      <p:sp>
        <p:nvSpPr>
          <p:cNvPr id="19480" name="TextBox 48"/>
          <p:cNvSpPr txBox="1">
            <a:spLocks noChangeArrowheads="1"/>
          </p:cNvSpPr>
          <p:nvPr/>
        </p:nvSpPr>
        <p:spPr bwMode="auto">
          <a:xfrm>
            <a:off x="1079502" y="3970339"/>
            <a:ext cx="79220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smtClean="0">
                <a:solidFill>
                  <a:prstClr val="black"/>
                </a:solidFill>
              </a:rPr>
              <a:t>Hobbies</a:t>
            </a:r>
            <a:endParaRPr lang="es-ES" sz="1200" b="1">
              <a:solidFill>
                <a:prstClr val="black"/>
              </a:solidFill>
            </a:endParaRPr>
          </a:p>
        </p:txBody>
      </p:sp>
      <p:sp>
        <p:nvSpPr>
          <p:cNvPr id="19481" name="TextBox 49"/>
          <p:cNvSpPr txBox="1">
            <a:spLocks noChangeArrowheads="1"/>
          </p:cNvSpPr>
          <p:nvPr/>
        </p:nvSpPr>
        <p:spPr bwMode="auto">
          <a:xfrm>
            <a:off x="837660" y="4529142"/>
            <a:ext cx="146706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dirty="0" smtClean="0">
                <a:solidFill>
                  <a:prstClr val="black"/>
                </a:solidFill>
              </a:rPr>
              <a:t>Acontecimientos </a:t>
            </a:r>
          </a:p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dirty="0" smtClean="0">
                <a:solidFill>
                  <a:prstClr val="black"/>
                </a:solidFill>
              </a:rPr>
              <a:t>internacionales</a:t>
            </a:r>
            <a:endParaRPr lang="es-ES" sz="1200" b="1" dirty="0">
              <a:solidFill>
                <a:prstClr val="black"/>
              </a:solidFill>
            </a:endParaRPr>
          </a:p>
        </p:txBody>
      </p:sp>
      <p:sp>
        <p:nvSpPr>
          <p:cNvPr id="19482" name="TextBox 50"/>
          <p:cNvSpPr txBox="1">
            <a:spLocks noChangeArrowheads="1"/>
          </p:cNvSpPr>
          <p:nvPr/>
        </p:nvSpPr>
        <p:spPr bwMode="auto">
          <a:xfrm>
            <a:off x="932621" y="5017761"/>
            <a:ext cx="144142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dirty="0" smtClean="0">
                <a:solidFill>
                  <a:prstClr val="black"/>
                </a:solidFill>
              </a:rPr>
              <a:t>Historia personal</a:t>
            </a:r>
            <a:endParaRPr lang="es-ES" sz="1200" b="1" dirty="0">
              <a:solidFill>
                <a:prstClr val="black"/>
              </a:solidFill>
            </a:endParaRPr>
          </a:p>
        </p:txBody>
      </p:sp>
      <p:sp>
        <p:nvSpPr>
          <p:cNvPr id="19483" name="TextBox 51"/>
          <p:cNvSpPr txBox="1">
            <a:spLocks noChangeArrowheads="1"/>
          </p:cNvSpPr>
          <p:nvPr/>
        </p:nvSpPr>
        <p:spPr bwMode="auto">
          <a:xfrm>
            <a:off x="1172550" y="5301819"/>
            <a:ext cx="142218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dirty="0" smtClean="0">
                <a:solidFill>
                  <a:prstClr val="black"/>
                </a:solidFill>
              </a:rPr>
              <a:t>Intereses locales</a:t>
            </a:r>
            <a:endParaRPr lang="es-ES" sz="1200" b="1" dirty="0">
              <a:solidFill>
                <a:prstClr val="black"/>
              </a:solidFill>
            </a:endParaRPr>
          </a:p>
        </p:txBody>
      </p:sp>
      <p:sp>
        <p:nvSpPr>
          <p:cNvPr id="19484" name="TextBox 52"/>
          <p:cNvSpPr txBox="1">
            <a:spLocks noChangeArrowheads="1"/>
          </p:cNvSpPr>
          <p:nvPr/>
        </p:nvSpPr>
        <p:spPr bwMode="auto">
          <a:xfrm>
            <a:off x="1663702" y="5591502"/>
            <a:ext cx="9637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dirty="0" smtClean="0">
                <a:solidFill>
                  <a:prstClr val="black"/>
                </a:solidFill>
              </a:rPr>
              <a:t>Educación</a:t>
            </a:r>
            <a:endParaRPr lang="es-ES" sz="1200" b="1" dirty="0">
              <a:solidFill>
                <a:prstClr val="black"/>
              </a:solidFill>
            </a:endParaRPr>
          </a:p>
        </p:txBody>
      </p:sp>
      <p:sp>
        <p:nvSpPr>
          <p:cNvPr id="19485" name="TextBox 53"/>
          <p:cNvSpPr txBox="1">
            <a:spLocks noChangeArrowheads="1"/>
          </p:cNvSpPr>
          <p:nvPr/>
        </p:nvSpPr>
        <p:spPr bwMode="auto">
          <a:xfrm>
            <a:off x="2114550" y="5860547"/>
            <a:ext cx="71526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dirty="0" smtClean="0">
                <a:solidFill>
                  <a:prstClr val="black"/>
                </a:solidFill>
              </a:rPr>
              <a:t>Familia</a:t>
            </a:r>
            <a:endParaRPr lang="es-ES" sz="1200" b="1" dirty="0">
              <a:solidFill>
                <a:prstClr val="black"/>
              </a:solidFill>
            </a:endParaRPr>
          </a:p>
        </p:txBody>
      </p:sp>
      <p:sp>
        <p:nvSpPr>
          <p:cNvPr id="19486" name="TextBox 54"/>
          <p:cNvSpPr txBox="1">
            <a:spLocks noChangeArrowheads="1"/>
          </p:cNvSpPr>
          <p:nvPr/>
        </p:nvSpPr>
        <p:spPr bwMode="auto">
          <a:xfrm>
            <a:off x="2557932" y="6162099"/>
            <a:ext cx="59503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dirty="0" smtClean="0">
                <a:solidFill>
                  <a:prstClr val="black"/>
                </a:solidFill>
              </a:rPr>
              <a:t>Otros</a:t>
            </a:r>
            <a:endParaRPr lang="es-ES" sz="1200" b="1" dirty="0">
              <a:solidFill>
                <a:prstClr val="black"/>
              </a:solidFill>
            </a:endParaRPr>
          </a:p>
        </p:txBody>
      </p:sp>
      <p:sp>
        <p:nvSpPr>
          <p:cNvPr id="19487" name="TextBox 55"/>
          <p:cNvSpPr txBox="1">
            <a:spLocks noChangeArrowheads="1"/>
          </p:cNvSpPr>
          <p:nvPr/>
        </p:nvSpPr>
        <p:spPr bwMode="auto">
          <a:xfrm>
            <a:off x="1129907" y="4271967"/>
            <a:ext cx="76655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defTabSz="45720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s-ES" sz="1200" b="1" dirty="0" smtClean="0">
                <a:solidFill>
                  <a:prstClr val="black"/>
                </a:solidFill>
              </a:rPr>
              <a:t>El clima</a:t>
            </a:r>
            <a:endParaRPr lang="es-ES" sz="1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96149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</p:bldLst>
  </p:timing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4193D0"/>
      </a:lt2>
      <a:accent1>
        <a:srgbClr val="B9DB9F"/>
      </a:accent1>
      <a:accent2>
        <a:srgbClr val="96AD3C"/>
      </a:accent2>
      <a:accent3>
        <a:srgbClr val="3A5B2B"/>
      </a:accent3>
      <a:accent4>
        <a:srgbClr val="AD8B2F"/>
      </a:accent4>
      <a:accent5>
        <a:srgbClr val="7D6A3E"/>
      </a:accent5>
      <a:accent6>
        <a:srgbClr val="26140D"/>
      </a:accent6>
      <a:hlink>
        <a:srgbClr val="003F75"/>
      </a:hlink>
      <a:folHlink>
        <a:srgbClr val="4193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71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PowerPoint Presentation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Lynell</dc:creator>
  <cp:lastModifiedBy>Lynell</cp:lastModifiedBy>
  <cp:revision>1</cp:revision>
  <dcterms:created xsi:type="dcterms:W3CDTF">2020-06-18T16:18:19Z</dcterms:created>
  <dcterms:modified xsi:type="dcterms:W3CDTF">2020-06-18T16:19:25Z</dcterms:modified>
</cp:coreProperties>
</file>